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82" r:id="rId2"/>
    <p:sldId id="259" r:id="rId3"/>
    <p:sldId id="260" r:id="rId4"/>
    <p:sldId id="283" r:id="rId5"/>
    <p:sldId id="285" r:id="rId6"/>
    <p:sldId id="288" r:id="rId7"/>
    <p:sldId id="291" r:id="rId8"/>
    <p:sldId id="290" r:id="rId9"/>
    <p:sldId id="289" r:id="rId1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Malysh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612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5C0CA-F243-4D1E-82CE-324314CA5F74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B641-E1EC-4C2A-96C9-236D48BC8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0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B5F73-6C9E-4211-A73F-37BA29D58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4BABB3-DA99-4EAD-9FB6-B2199ED59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33FBD-3D8E-40BD-B31D-B7069506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642B35-52DA-4D2D-84B3-0AB5737D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69AA9-55DA-40F2-B740-991ABF17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3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F28D6-F15B-4C27-971B-86B0F9B6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B23D28-9436-4405-8BC6-1A8E0B5C8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04488-AB09-441B-858F-4611FD97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21832-19CB-4D76-95A7-BD2D870B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F6D9F-05A6-4F7D-A378-88155F87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C43990-84FD-4730-BD27-829A04D55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C4644-1C99-4859-B56B-09B3EBC8F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8AA92-6922-4905-92BE-CC40A295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9CEC2-0BB2-45B6-A150-44F5684F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25D40-01A7-4B56-B637-749B9BBF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5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4FD61-0822-41E5-9733-62C5CD75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86D09-60CC-40C0-BEEE-AA6B9AA43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2A30C-A13F-4383-BB29-78DEB9D1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EEF44-837E-41F7-8CCF-D60C8100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0DFD8-C605-4C5D-9D01-9972064B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1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6BD6A-EDB4-477B-ABF7-3E71895D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E01B38-6794-462E-9466-0DB5E290F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26BFD-7A18-428E-8D25-1BD2F72C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5D474-81BE-4245-A4B6-BE71D355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0A00E-0D9B-4853-ACC1-1990C27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0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8AFDB-6798-4302-83DE-07EBF427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89AF1-6331-49A7-8EB0-57B0EA224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7FAFF8-CF30-4904-99CB-33DB98930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175228-5D64-497B-BE39-22CF8CF9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AD144B-E62F-40C0-BA6E-3987672E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0B97D-F751-4EE1-A3D1-8DE0C338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6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ACAE1-842B-480C-A4B1-52FAB910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D13B7-382B-4112-9D35-071070C6B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BC6F8B-5895-4819-A3FB-2813273E6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A0391D-E567-4D62-925A-72F5CE561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5BC0F6-7BDC-4CC8-A150-2C51B012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AFC66F-6385-4294-8A90-5211106E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B916AC-C261-45B6-9C27-349B8220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F969C2-F98A-4143-88DE-13939667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6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1FC16-E3C6-4CB9-87B3-24D6F5CC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9F9C1F-884F-4E59-92EA-2962BA06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F1C10-26F4-4F62-82E7-F11534BE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94DA7F-31AD-407A-A853-E9E28559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4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46031-5EBC-4CAD-B67E-9BF2818B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EE6272-362D-4FD0-BA80-22747B48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E2068E-0203-4C90-9435-03601F9A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EAEF0-DF2D-4E95-98D4-EE058582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1EA41-B381-498F-B3C4-7D247E29A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E04E95-A7C6-4EA2-984C-8CFE08694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36E0CF-C94F-4755-A5E3-5856A5CD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5A57B4-B87C-4910-95A7-5943E6F1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9C0DD-B1BE-4C7E-BD5E-A9215BD6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E4F60-D279-47D2-BCD6-2036D5A6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7738B9-BF7C-425B-8282-D0E125542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FCB56-D073-4DB3-9BF2-16B8E1321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9DB575-A5B9-4C7D-B98A-F78ED7A2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55AF23-8274-4FF6-A7D3-95A241C1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A315C-F656-4F06-9609-4C5D8926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8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C6412-231A-410C-8049-393320A8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C509AD-4193-4FB5-8532-1CE4ACDAC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3FC9D-D363-43DC-8418-4E82A98ED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158F-0E91-455F-AE4F-745725639A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9672F-FCAE-4B1B-A6D0-743C2A8A9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DD804-8A35-417F-9594-8223CAB81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91B95-CD3E-4E34-9ADA-B91AFBBDC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7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rit.ivanovoobl.ru/deyatelnost/territorii-operezhayushhego-sotsialno-ekonomicheskogo-razvitiya/#1521552515035-d782874a-a73d" TargetMode="External"/><Relationship Id="rId7" Type="http://schemas.openxmlformats.org/officeDocument/2006/relationships/hyperlink" Target="http://derit.ivanovoobl.ru/regionalnye/postanovlenie-pravitelstva-ivanovskoj-oblasti-ot-13-04-2018-103-p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avo.gov.ru/proxy/ips/?docbody=&amp;nd=102462622&amp;intelsearch=%CE+%F1%EE%E7%E4%E0%ED%E8%E8+%F2%E5%F0%F0%E8%F2%EE%F0%E8%E8+%EE%EF%E5%F0%E5%E6%E0%FE%F9%E5%E3%EE+%F1%EE%F6%E8%E0%EB%FC%ED%EE-%FD%EA%EE%ED%EE%EC%E8%F7%E5%F1%EA%EE%E3%EE+%F0%E0%E7%E2%E8%F2%E8%FF+%AB%CD%E0%E2%EE%EB%EE%EA%E8%BB" TargetMode="External"/><Relationship Id="rId5" Type="http://schemas.openxmlformats.org/officeDocument/2006/relationships/hyperlink" Target="http://pravo.gov.ru/proxy/ips/?docbody=&amp;nd=102374645&amp;intelsearch=%CE%E1+%EE%F1%EE%E1%E5%ED%ED%EE%F1%F2%FF%F5+%F1%EE%E7%E4%E0%ED%E8%FF+%F2%E5%F0%F0%E8%F2%EE%F0%E8%E9+%EE%EF%E5%F0%E5%E6%E0%FE%F9%E5%E3%EE+%F1%EE%F6%E8%E0%EB%FC%ED%EE-%FD%EA%EE%ED%EE%EC%E8%F7%E5%F1%EA%EE%E3%EE+%F0%E0%E7%E2%E8%F2%E8%FF+%ED%E0+%F2%E5%F0%F0%E8%F2%EE%F0%E8%FF%F5+%EC%EE%ED%EE%EF%F0%EE%F4%E8%EB%FC%ED%FB%F5+%EC%F3%ED%E8%F6%E8%EF%E0%EB%FC%ED%FB%F5+%EE%E1%F0%E0%E7%EE%E2%E0%ED%E8%E9+%D0%EE%F1%F1%E8%E9%F1%EA%EE%E9+%D4%E5%E4%E5%F0%E0%F6%E8%E8+(%EC%EE%ED%EE%E3%EE%F0%EE%E4%EE%E2" TargetMode="External"/><Relationship Id="rId4" Type="http://schemas.openxmlformats.org/officeDocument/2006/relationships/hyperlink" Target="http://pravo.gov.ru/proxy/ips/?docbody=&amp;nd=102365301&amp;intelsearch=%CE+%F2%E5%F0%F0%E8%F2%EE%F0%E8%FF%F5+%EE%EF%E5%F0%E5%E6%E0%FE%F9%E5%E3%EE+%F1%EE%F6%E8%E0%EB%FC%ED%EE-%FD%EA%EE%ED%EE%EC%E8%F7%E5%F1%EA%EE%E3%EE+%F0%E0%E7%E2%E8%F2%E8%FF+%E2+%D0%EE%F1%F1%E8%E9%F1%EA%EE%E9+%D4%E5%E4%E5%F0%E0%F6%E8%E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B8EDB-0AB5-434F-B14A-835D78281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D91ED7-916F-49B8-B71D-7FEA3E71F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DEAEB1-9D07-4BE1-A275-CE2A04B75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5" y="0"/>
            <a:ext cx="734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6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</a:t>
            </a:fld>
            <a:endParaRPr lang="ru-RU"/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0" y="1"/>
            <a:ext cx="9144000" cy="6681158"/>
            <a:chOff x="1761118" y="1063255"/>
            <a:chExt cx="6051242" cy="4954773"/>
          </a:xfrm>
        </p:grpSpPr>
        <p:pic>
          <p:nvPicPr>
            <p:cNvPr id="8" name="Рисунок 10" descr="карта области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" t="2969" r="2029" b="3851"/>
            <a:stretch>
              <a:fillRect/>
            </a:stretch>
          </p:blipFill>
          <p:spPr bwMode="auto">
            <a:xfrm>
              <a:off x="1761118" y="1063255"/>
              <a:ext cx="6051242" cy="495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 flipV="1">
              <a:off x="6193847" y="5712785"/>
              <a:ext cx="1618513" cy="29672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ГЕОГРАФ</a:t>
              </a:r>
            </a:p>
          </p:txBody>
        </p:sp>
      </p:grp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3923930" y="1281117"/>
            <a:ext cx="1874837" cy="428625"/>
          </a:xfrm>
          <a:prstGeom prst="wedgeRectCallout">
            <a:avLst>
              <a:gd name="adj1" fmla="val 65241"/>
              <a:gd name="adj2" fmla="val 149630"/>
            </a:avLst>
          </a:prstGeom>
          <a:noFill/>
          <a:ln w="31750">
            <a:solidFill>
              <a:srgbClr val="8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30" y="1248077"/>
            <a:ext cx="18748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Наволоки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3930" y="1248077"/>
            <a:ext cx="1874837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3" idx="4"/>
          </p:cNvCxnSpPr>
          <p:nvPr/>
        </p:nvCxnSpPr>
        <p:spPr>
          <a:xfrm>
            <a:off x="5004048" y="1709740"/>
            <a:ext cx="1080461" cy="4270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3" idx="4"/>
          </p:cNvCxnSpPr>
          <p:nvPr/>
        </p:nvCxnSpPr>
        <p:spPr>
          <a:xfrm>
            <a:off x="5508104" y="1709740"/>
            <a:ext cx="576405" cy="4270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" y="21925"/>
            <a:ext cx="3123359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06165" y="308527"/>
            <a:ext cx="2122488" cy="423863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Ивановская обл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6012160" y="2060849"/>
            <a:ext cx="216023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7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1A4D84-F5B7-4B8F-8A1F-98100C6BE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0"/>
          <a:stretch/>
        </p:blipFill>
        <p:spPr>
          <a:xfrm>
            <a:off x="74327" y="175111"/>
            <a:ext cx="8968667" cy="858914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C3C9D8-815B-4853-8092-2E170988A0CA}"/>
              </a:ext>
            </a:extLst>
          </p:cNvPr>
          <p:cNvSpPr/>
          <p:nvPr/>
        </p:nvSpPr>
        <p:spPr>
          <a:xfrm>
            <a:off x="-16151" y="980728"/>
            <a:ext cx="90618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solidFill>
                  <a:srgbClr val="000000"/>
                </a:solidFill>
              </a:rPr>
              <a:t>Территория опережающего </a:t>
            </a:r>
            <a:r>
              <a:rPr lang="ru-RU" sz="1600" dirty="0" smtClean="0">
                <a:solidFill>
                  <a:srgbClr val="000000"/>
                </a:solidFill>
              </a:rPr>
              <a:t>развития </a:t>
            </a:r>
            <a:r>
              <a:rPr lang="ru-RU" sz="1600" dirty="0">
                <a:solidFill>
                  <a:srgbClr val="000000"/>
                </a:solidFill>
              </a:rPr>
              <a:t>(</a:t>
            </a:r>
            <a:r>
              <a:rPr lang="ru-RU" sz="1600" dirty="0" smtClean="0">
                <a:solidFill>
                  <a:srgbClr val="000000"/>
                </a:solidFill>
              </a:rPr>
              <a:t>ТОР</a:t>
            </a:r>
            <a:r>
              <a:rPr lang="ru-RU" sz="1600" dirty="0">
                <a:solidFill>
                  <a:srgbClr val="000000"/>
                </a:solidFill>
              </a:rPr>
              <a:t>) – это территория с особым правовым режимом ведения деятельности, предлагающая ряд налоговых льгот и административных преференций для инвесторов.</a:t>
            </a:r>
          </a:p>
          <a:p>
            <a:pPr indent="342900" algn="just"/>
            <a:r>
              <a:rPr lang="ru-RU" sz="1600" dirty="0">
                <a:solidFill>
                  <a:srgbClr val="000000"/>
                </a:solidFill>
              </a:rPr>
              <a:t>Цель создания </a:t>
            </a:r>
            <a:r>
              <a:rPr lang="ru-RU" sz="1600" dirty="0" smtClean="0">
                <a:solidFill>
                  <a:srgbClr val="000000"/>
                </a:solidFill>
              </a:rPr>
              <a:t>ТОР </a:t>
            </a:r>
            <a:r>
              <a:rPr lang="ru-RU" sz="1600" dirty="0">
                <a:solidFill>
                  <a:srgbClr val="000000"/>
                </a:solidFill>
              </a:rPr>
              <a:t>– формирование благоприятных условий для привлечения инвестиций, обеспечения ускоренного социально-экономического развития и создания комфортных условий для обеспечения жизнедеятельности населения.</a:t>
            </a:r>
          </a:p>
          <a:p>
            <a:pPr indent="342900" algn="just"/>
            <a:r>
              <a:rPr lang="ru-RU" sz="1600" dirty="0" smtClean="0">
                <a:solidFill>
                  <a:srgbClr val="000000"/>
                </a:solidFill>
              </a:rPr>
              <a:t>ТОР </a:t>
            </a:r>
            <a:r>
              <a:rPr lang="ru-RU" sz="1600" dirty="0">
                <a:solidFill>
                  <a:srgbClr val="000000"/>
                </a:solidFill>
              </a:rPr>
              <a:t>регулируется Федеральным законом от 29.12.2014 № 473-ФЗ «О территориях </a:t>
            </a:r>
            <a:r>
              <a:rPr lang="ru-RU" sz="1600" dirty="0" smtClean="0">
                <a:solidFill>
                  <a:srgbClr val="000000"/>
                </a:solidFill>
              </a:rPr>
              <a:t>опережающего развития </a:t>
            </a:r>
            <a:r>
              <a:rPr lang="ru-RU" sz="1600" dirty="0">
                <a:solidFill>
                  <a:srgbClr val="000000"/>
                </a:solidFill>
              </a:rPr>
              <a:t>в Российской Федерации».</a:t>
            </a:r>
          </a:p>
          <a:p>
            <a:pPr indent="342900" algn="just"/>
            <a:r>
              <a:rPr lang="ru-RU" sz="1600" dirty="0">
                <a:solidFill>
                  <a:srgbClr val="000000"/>
                </a:solidFill>
              </a:rPr>
              <a:t>Развитие моногородов Ивановской области связано с формированием новых направлений специализации сферы производства, повышением инвестиционной привлекательности территорий моногородов, реализацией крупных и малых, промышленных и инфраструктурных инвестиционных проектов, в том числе в рамках создания </a:t>
            </a:r>
            <a:r>
              <a:rPr lang="ru-RU" sz="1600" dirty="0" smtClean="0">
                <a:solidFill>
                  <a:srgbClr val="000000"/>
                </a:solidFill>
              </a:rPr>
              <a:t>ТОР</a:t>
            </a:r>
            <a:r>
              <a:rPr lang="ru-RU" sz="1600" dirty="0">
                <a:solidFill>
                  <a:srgbClr val="000000"/>
                </a:solidFill>
              </a:rPr>
              <a:t>. Создание </a:t>
            </a:r>
            <a:r>
              <a:rPr lang="ru-RU" sz="1600" dirty="0" smtClean="0">
                <a:solidFill>
                  <a:srgbClr val="000000"/>
                </a:solidFill>
              </a:rPr>
              <a:t>ТОР </a:t>
            </a:r>
            <a:r>
              <a:rPr lang="ru-RU" sz="1600" dirty="0">
                <a:solidFill>
                  <a:srgbClr val="000000"/>
                </a:solidFill>
              </a:rPr>
              <a:t>в моногородах позволит снизить социальную напряженность, развивать и диверсифицировать экономику моногородов.</a:t>
            </a:r>
          </a:p>
          <a:p>
            <a:pPr indent="342900" algn="just"/>
            <a:r>
              <a:rPr lang="ru-RU" sz="1600" dirty="0">
                <a:solidFill>
                  <a:srgbClr val="000000"/>
                </a:solidFill>
                <a:hlinkClick r:id="rId3"/>
              </a:rPr>
              <a:t>Нормативно-правовые акты</a:t>
            </a:r>
            <a:endParaRPr lang="ru-RU" sz="1600" dirty="0">
              <a:solidFill>
                <a:srgbClr val="000000"/>
              </a:solidFill>
            </a:endParaRPr>
          </a:p>
          <a:p>
            <a:pPr indent="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hlinkClick r:id="rId4"/>
              </a:rPr>
              <a:t>Федеральный закон от 29.12.2014 № 473-ФЗ</a:t>
            </a:r>
            <a:r>
              <a:rPr lang="ru-RU" sz="1600" dirty="0">
                <a:solidFill>
                  <a:srgbClr val="000000"/>
                </a:solidFill>
              </a:rPr>
              <a:t> «О территориях опережающего </a:t>
            </a:r>
            <a:r>
              <a:rPr lang="ru-RU" sz="1600" dirty="0" smtClean="0">
                <a:solidFill>
                  <a:srgbClr val="000000"/>
                </a:solidFill>
              </a:rPr>
              <a:t>развития </a:t>
            </a:r>
            <a:r>
              <a:rPr lang="ru-RU" sz="1600" dirty="0">
                <a:solidFill>
                  <a:srgbClr val="000000"/>
                </a:solidFill>
              </a:rPr>
              <a:t>в Российской Федерации»</a:t>
            </a:r>
          </a:p>
          <a:p>
            <a:pPr indent="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hlinkClick r:id="rId5"/>
              </a:rPr>
              <a:t>Постановление Правительства Российской Федерации от 22.06.2015 г. № 614</a:t>
            </a:r>
            <a:r>
              <a:rPr lang="ru-RU" sz="1600" dirty="0">
                <a:solidFill>
                  <a:srgbClr val="000000"/>
                </a:solidFill>
              </a:rPr>
              <a:t> «Об особенностях создания территорий опережающего социально-экономического развития на территориях </a:t>
            </a:r>
            <a:r>
              <a:rPr lang="ru-RU" sz="1600" dirty="0" err="1">
                <a:solidFill>
                  <a:srgbClr val="000000"/>
                </a:solidFill>
              </a:rPr>
              <a:t>монопрофильных</a:t>
            </a:r>
            <a:r>
              <a:rPr lang="ru-RU" sz="1600" dirty="0">
                <a:solidFill>
                  <a:srgbClr val="000000"/>
                </a:solidFill>
              </a:rPr>
              <a:t> муниципальных образований Российской Федерации (моногородов)»</a:t>
            </a:r>
          </a:p>
          <a:p>
            <a:pPr indent="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hlinkClick r:id="rId6"/>
              </a:rPr>
              <a:t>Постановление Правительства Российской Федерации от 17.02.2018 г. № 171</a:t>
            </a:r>
            <a:r>
              <a:rPr lang="ru-RU" sz="1600" dirty="0">
                <a:solidFill>
                  <a:srgbClr val="000000"/>
                </a:solidFill>
              </a:rPr>
              <a:t> «О создании территории опережающего социально-экономического развития «Наволоки»</a:t>
            </a:r>
          </a:p>
          <a:p>
            <a:pPr indent="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hlinkClick r:id="rId7"/>
              </a:rPr>
              <a:t>Постановление Правительства Ивановской области от 13.04.2018 № 103-п</a:t>
            </a:r>
            <a:r>
              <a:rPr lang="ru-RU" sz="1600" dirty="0">
                <a:solidFill>
                  <a:srgbClr val="000000"/>
                </a:solidFill>
              </a:rPr>
              <a:t> «О мерах по реализации Федерального закона от 29.12.2014 № 473-ФЗ «О территориях опережающего </a:t>
            </a:r>
            <a:r>
              <a:rPr lang="ru-RU" sz="1600" dirty="0" smtClean="0">
                <a:solidFill>
                  <a:srgbClr val="000000"/>
                </a:solidFill>
              </a:rPr>
              <a:t>социально-экономического развития </a:t>
            </a:r>
            <a:r>
              <a:rPr lang="ru-RU" sz="1600" dirty="0">
                <a:solidFill>
                  <a:srgbClr val="000000"/>
                </a:solidFill>
              </a:rPr>
              <a:t>в Российской Федерации»»</a:t>
            </a:r>
          </a:p>
        </p:txBody>
      </p:sp>
    </p:spTree>
    <p:extLst>
      <p:ext uri="{BB962C8B-B14F-4D97-AF65-F5344CB8AC3E}">
        <p14:creationId xmlns:p14="http://schemas.microsoft.com/office/powerpoint/2010/main" val="81568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D37F6-F0A0-4E3A-BE3D-09AE8656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" y="31494"/>
            <a:ext cx="8964000" cy="1058204"/>
          </a:xfrm>
        </p:spPr>
      </p:pic>
      <p:pic>
        <p:nvPicPr>
          <p:cNvPr id="4" name="Slide">
            <a:extLst>
              <a:ext uri="{FF2B5EF4-FFF2-40B4-BE49-F238E27FC236}">
                <a16:creationId xmlns:a16="http://schemas.microsoft.com/office/drawing/2014/main" id="{4476D19B-F90D-438D-BD27-56E4E94EB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6" t="15808" r="2796" b="9963"/>
          <a:stretch/>
        </p:blipFill>
        <p:spPr>
          <a:xfrm>
            <a:off x="0" y="1004516"/>
            <a:ext cx="9144000" cy="5805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251356"/>
            <a:ext cx="675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Льготное налогообложение для резидентов</a:t>
            </a:r>
          </a:p>
        </p:txBody>
      </p:sp>
    </p:spTree>
    <p:extLst>
      <p:ext uri="{BB962C8B-B14F-4D97-AF65-F5344CB8AC3E}">
        <p14:creationId xmlns:p14="http://schemas.microsoft.com/office/powerpoint/2010/main" val="216666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5CC50-D577-4E79-92B1-E443A7FF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" y="427"/>
            <a:ext cx="8928000" cy="1194053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6B3C70-8B67-4628-BCB6-81A3E9DB1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7" t="15338" r="3084" b="10030"/>
          <a:stretch/>
        </p:blipFill>
        <p:spPr>
          <a:xfrm>
            <a:off x="89754" y="1171920"/>
            <a:ext cx="9054245" cy="5684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5662" y="317846"/>
            <a:ext cx="352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Стать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резидентом просто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45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8514"/>
          </a:xfrm>
        </p:spPr>
      </p:pic>
      <p:sp>
        <p:nvSpPr>
          <p:cNvPr id="6" name="TextBox 5"/>
          <p:cNvSpPr txBox="1"/>
          <p:nvPr/>
        </p:nvSpPr>
        <p:spPr>
          <a:xfrm>
            <a:off x="1888401" y="260648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Размещение промышленных площадок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724"/>
            <a:ext cx="8964488" cy="547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07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1152128"/>
          </a:xfrm>
        </p:spPr>
      </p:pic>
      <p:sp>
        <p:nvSpPr>
          <p:cNvPr id="11" name="Полилиния 50">
            <a:extLst>
              <a:ext uri="{FF2B5EF4-FFF2-40B4-BE49-F238E27FC236}">
                <a16:creationId xmlns:a16="http://schemas.microsoft.com/office/drawing/2014/main" id="{FA0001A9-A95E-4ADE-A964-25556FB86511}"/>
              </a:ext>
            </a:extLst>
          </p:cNvPr>
          <p:cNvSpPr/>
          <p:nvPr/>
        </p:nvSpPr>
        <p:spPr>
          <a:xfrm>
            <a:off x="107505" y="1316671"/>
            <a:ext cx="8856984" cy="5352689"/>
          </a:xfrm>
          <a:custGeom>
            <a:avLst/>
            <a:gdLst>
              <a:gd name="connsiteX0" fmla="*/ 0 w 9191625"/>
              <a:gd name="connsiteY0" fmla="*/ 0 h 5162550"/>
              <a:gd name="connsiteX1" fmla="*/ 9191625 w 9191625"/>
              <a:gd name="connsiteY1" fmla="*/ 9525 h 5162550"/>
              <a:gd name="connsiteX2" fmla="*/ 9182100 w 9191625"/>
              <a:gd name="connsiteY2" fmla="*/ 942975 h 5162550"/>
              <a:gd name="connsiteX3" fmla="*/ 5629275 w 9191625"/>
              <a:gd name="connsiteY3" fmla="*/ 942975 h 5162550"/>
              <a:gd name="connsiteX4" fmla="*/ 3838575 w 9191625"/>
              <a:gd name="connsiteY4" fmla="*/ 5153025 h 5162550"/>
              <a:gd name="connsiteX5" fmla="*/ 0 w 9191625"/>
              <a:gd name="connsiteY5" fmla="*/ 5162550 h 5162550"/>
              <a:gd name="connsiteX6" fmla="*/ 0 w 9191625"/>
              <a:gd name="connsiteY6" fmla="*/ 0 h 5162550"/>
              <a:gd name="connsiteX0" fmla="*/ 0 w 9191625"/>
              <a:gd name="connsiteY0" fmla="*/ 0 h 5162550"/>
              <a:gd name="connsiteX1" fmla="*/ 9191625 w 9191625"/>
              <a:gd name="connsiteY1" fmla="*/ 9525 h 5162550"/>
              <a:gd name="connsiteX2" fmla="*/ 9182100 w 9191625"/>
              <a:gd name="connsiteY2" fmla="*/ 942975 h 5162550"/>
              <a:gd name="connsiteX3" fmla="*/ 4871145 w 9191625"/>
              <a:gd name="connsiteY3" fmla="*/ 925091 h 5162550"/>
              <a:gd name="connsiteX4" fmla="*/ 3838575 w 9191625"/>
              <a:gd name="connsiteY4" fmla="*/ 5153025 h 5162550"/>
              <a:gd name="connsiteX5" fmla="*/ 0 w 9191625"/>
              <a:gd name="connsiteY5" fmla="*/ 5162550 h 5162550"/>
              <a:gd name="connsiteX6" fmla="*/ 0 w 9191625"/>
              <a:gd name="connsiteY6" fmla="*/ 0 h 5162550"/>
              <a:gd name="connsiteX0" fmla="*/ 0 w 9191625"/>
              <a:gd name="connsiteY0" fmla="*/ 0 h 5162550"/>
              <a:gd name="connsiteX1" fmla="*/ 9191625 w 9191625"/>
              <a:gd name="connsiteY1" fmla="*/ 9525 h 5162550"/>
              <a:gd name="connsiteX2" fmla="*/ 9182100 w 9191625"/>
              <a:gd name="connsiteY2" fmla="*/ 942975 h 5162550"/>
              <a:gd name="connsiteX3" fmla="*/ 4871145 w 9191625"/>
              <a:gd name="connsiteY3" fmla="*/ 936104 h 5162550"/>
              <a:gd name="connsiteX4" fmla="*/ 3838575 w 9191625"/>
              <a:gd name="connsiteY4" fmla="*/ 5153025 h 5162550"/>
              <a:gd name="connsiteX5" fmla="*/ 0 w 9191625"/>
              <a:gd name="connsiteY5" fmla="*/ 5162550 h 5162550"/>
              <a:gd name="connsiteX6" fmla="*/ 0 w 9191625"/>
              <a:gd name="connsiteY6" fmla="*/ 0 h 5162550"/>
              <a:gd name="connsiteX0" fmla="*/ 0 w 9191625"/>
              <a:gd name="connsiteY0" fmla="*/ 0 h 5162550"/>
              <a:gd name="connsiteX1" fmla="*/ 9191625 w 9191625"/>
              <a:gd name="connsiteY1" fmla="*/ 9525 h 5162550"/>
              <a:gd name="connsiteX2" fmla="*/ 9182100 w 9191625"/>
              <a:gd name="connsiteY2" fmla="*/ 942975 h 5162550"/>
              <a:gd name="connsiteX3" fmla="*/ 4871145 w 9191625"/>
              <a:gd name="connsiteY3" fmla="*/ 936104 h 5162550"/>
              <a:gd name="connsiteX4" fmla="*/ 3838575 w 9191625"/>
              <a:gd name="connsiteY4" fmla="*/ 5153025 h 5162550"/>
              <a:gd name="connsiteX5" fmla="*/ 0 w 9191625"/>
              <a:gd name="connsiteY5" fmla="*/ 5162550 h 5162550"/>
              <a:gd name="connsiteX6" fmla="*/ 0 w 9191625"/>
              <a:gd name="connsiteY6" fmla="*/ 0 h 5162550"/>
              <a:gd name="connsiteX0" fmla="*/ 0 w 9191625"/>
              <a:gd name="connsiteY0" fmla="*/ 0 h 5162550"/>
              <a:gd name="connsiteX1" fmla="*/ 9191625 w 9191625"/>
              <a:gd name="connsiteY1" fmla="*/ 9525 h 5162550"/>
              <a:gd name="connsiteX2" fmla="*/ 9182100 w 9191625"/>
              <a:gd name="connsiteY2" fmla="*/ 942975 h 5162550"/>
              <a:gd name="connsiteX3" fmla="*/ 4943153 w 9191625"/>
              <a:gd name="connsiteY3" fmla="*/ 936104 h 5162550"/>
              <a:gd name="connsiteX4" fmla="*/ 3838575 w 9191625"/>
              <a:gd name="connsiteY4" fmla="*/ 5153025 h 5162550"/>
              <a:gd name="connsiteX5" fmla="*/ 0 w 9191625"/>
              <a:gd name="connsiteY5" fmla="*/ 5162550 h 5162550"/>
              <a:gd name="connsiteX6" fmla="*/ 0 w 9191625"/>
              <a:gd name="connsiteY6" fmla="*/ 0 h 5162550"/>
              <a:gd name="connsiteX0" fmla="*/ 0 w 9191625"/>
              <a:gd name="connsiteY0" fmla="*/ 0 h 5256584"/>
              <a:gd name="connsiteX1" fmla="*/ 9191625 w 9191625"/>
              <a:gd name="connsiteY1" fmla="*/ 9525 h 5256584"/>
              <a:gd name="connsiteX2" fmla="*/ 9182100 w 9191625"/>
              <a:gd name="connsiteY2" fmla="*/ 942975 h 5256584"/>
              <a:gd name="connsiteX3" fmla="*/ 4943153 w 9191625"/>
              <a:gd name="connsiteY3" fmla="*/ 936104 h 5256584"/>
              <a:gd name="connsiteX4" fmla="*/ 3791025 w 9191625"/>
              <a:gd name="connsiteY4" fmla="*/ 5256584 h 5256584"/>
              <a:gd name="connsiteX5" fmla="*/ 0 w 9191625"/>
              <a:gd name="connsiteY5" fmla="*/ 5162550 h 5256584"/>
              <a:gd name="connsiteX6" fmla="*/ 0 w 9191625"/>
              <a:gd name="connsiteY6" fmla="*/ 0 h 5256584"/>
              <a:gd name="connsiteX0" fmla="*/ 0 w 9191625"/>
              <a:gd name="connsiteY0" fmla="*/ 0 h 5256584"/>
              <a:gd name="connsiteX1" fmla="*/ 9191625 w 9191625"/>
              <a:gd name="connsiteY1" fmla="*/ 9525 h 5256584"/>
              <a:gd name="connsiteX2" fmla="*/ 9182100 w 9191625"/>
              <a:gd name="connsiteY2" fmla="*/ 942975 h 5256584"/>
              <a:gd name="connsiteX3" fmla="*/ 4943153 w 9191625"/>
              <a:gd name="connsiteY3" fmla="*/ 936104 h 5256584"/>
              <a:gd name="connsiteX4" fmla="*/ 3791025 w 9191625"/>
              <a:gd name="connsiteY4" fmla="*/ 5256584 h 5256584"/>
              <a:gd name="connsiteX5" fmla="*/ 11113 w 9191625"/>
              <a:gd name="connsiteY5" fmla="*/ 5164038 h 5256584"/>
              <a:gd name="connsiteX6" fmla="*/ 0 w 9191625"/>
              <a:gd name="connsiteY6" fmla="*/ 0 h 5256584"/>
              <a:gd name="connsiteX0" fmla="*/ 0 w 9191625"/>
              <a:gd name="connsiteY0" fmla="*/ 0 h 5164038"/>
              <a:gd name="connsiteX1" fmla="*/ 9191625 w 9191625"/>
              <a:gd name="connsiteY1" fmla="*/ 9525 h 5164038"/>
              <a:gd name="connsiteX2" fmla="*/ 9182100 w 9191625"/>
              <a:gd name="connsiteY2" fmla="*/ 942975 h 5164038"/>
              <a:gd name="connsiteX3" fmla="*/ 4943153 w 9191625"/>
              <a:gd name="connsiteY3" fmla="*/ 936104 h 5164038"/>
              <a:gd name="connsiteX4" fmla="*/ 3863033 w 9191625"/>
              <a:gd name="connsiteY4" fmla="*/ 5164038 h 5164038"/>
              <a:gd name="connsiteX5" fmla="*/ 11113 w 9191625"/>
              <a:gd name="connsiteY5" fmla="*/ 5164038 h 5164038"/>
              <a:gd name="connsiteX6" fmla="*/ 0 w 9191625"/>
              <a:gd name="connsiteY6" fmla="*/ 0 h 5164038"/>
              <a:gd name="connsiteX0" fmla="*/ 0 w 9191625"/>
              <a:gd name="connsiteY0" fmla="*/ 0 h 5164038"/>
              <a:gd name="connsiteX1" fmla="*/ 9191625 w 9191625"/>
              <a:gd name="connsiteY1" fmla="*/ 9525 h 5164038"/>
              <a:gd name="connsiteX2" fmla="*/ 9155113 w 9191625"/>
              <a:gd name="connsiteY2" fmla="*/ 936104 h 5164038"/>
              <a:gd name="connsiteX3" fmla="*/ 4943153 w 9191625"/>
              <a:gd name="connsiteY3" fmla="*/ 936104 h 5164038"/>
              <a:gd name="connsiteX4" fmla="*/ 3863033 w 9191625"/>
              <a:gd name="connsiteY4" fmla="*/ 5164038 h 5164038"/>
              <a:gd name="connsiteX5" fmla="*/ 11113 w 9191625"/>
              <a:gd name="connsiteY5" fmla="*/ 5164038 h 5164038"/>
              <a:gd name="connsiteX6" fmla="*/ 0 w 9191625"/>
              <a:gd name="connsiteY6" fmla="*/ 0 h 5164038"/>
              <a:gd name="connsiteX0" fmla="*/ 0 w 9191625"/>
              <a:gd name="connsiteY0" fmla="*/ 0 h 5164038"/>
              <a:gd name="connsiteX1" fmla="*/ 9191625 w 9191625"/>
              <a:gd name="connsiteY1" fmla="*/ 9525 h 5164038"/>
              <a:gd name="connsiteX2" fmla="*/ 9155113 w 9191625"/>
              <a:gd name="connsiteY2" fmla="*/ 936104 h 5164038"/>
              <a:gd name="connsiteX3" fmla="*/ 4943153 w 9191625"/>
              <a:gd name="connsiteY3" fmla="*/ 936104 h 5164038"/>
              <a:gd name="connsiteX4" fmla="*/ 3863033 w 9191625"/>
              <a:gd name="connsiteY4" fmla="*/ 5164038 h 5164038"/>
              <a:gd name="connsiteX5" fmla="*/ 11113 w 9191625"/>
              <a:gd name="connsiteY5" fmla="*/ 5164038 h 5164038"/>
              <a:gd name="connsiteX6" fmla="*/ 0 w 9191625"/>
              <a:gd name="connsiteY6" fmla="*/ 0 h 5164038"/>
              <a:gd name="connsiteX0" fmla="*/ 0 w 9191625"/>
              <a:gd name="connsiteY0" fmla="*/ 0 h 5164038"/>
              <a:gd name="connsiteX1" fmla="*/ 9191625 w 9191625"/>
              <a:gd name="connsiteY1" fmla="*/ 9525 h 5164038"/>
              <a:gd name="connsiteX2" fmla="*/ 9155113 w 9191625"/>
              <a:gd name="connsiteY2" fmla="*/ 936104 h 5164038"/>
              <a:gd name="connsiteX3" fmla="*/ 4943153 w 9191625"/>
              <a:gd name="connsiteY3" fmla="*/ 936104 h 5164038"/>
              <a:gd name="connsiteX4" fmla="*/ 3863033 w 9191625"/>
              <a:gd name="connsiteY4" fmla="*/ 5164038 h 5164038"/>
              <a:gd name="connsiteX5" fmla="*/ 11113 w 9191625"/>
              <a:gd name="connsiteY5" fmla="*/ 5164038 h 5164038"/>
              <a:gd name="connsiteX6" fmla="*/ 0 w 9191625"/>
              <a:gd name="connsiteY6" fmla="*/ 0 h 5164038"/>
              <a:gd name="connsiteX0" fmla="*/ 0 w 9191625"/>
              <a:gd name="connsiteY0" fmla="*/ 0 h 5164038"/>
              <a:gd name="connsiteX1" fmla="*/ 9191625 w 9191625"/>
              <a:gd name="connsiteY1" fmla="*/ 9525 h 5164038"/>
              <a:gd name="connsiteX2" fmla="*/ 9155113 w 9191625"/>
              <a:gd name="connsiteY2" fmla="*/ 936104 h 5164038"/>
              <a:gd name="connsiteX3" fmla="*/ 4943153 w 9191625"/>
              <a:gd name="connsiteY3" fmla="*/ 936104 h 5164038"/>
              <a:gd name="connsiteX4" fmla="*/ 3863033 w 9191625"/>
              <a:gd name="connsiteY4" fmla="*/ 5164038 h 5164038"/>
              <a:gd name="connsiteX5" fmla="*/ 11113 w 9191625"/>
              <a:gd name="connsiteY5" fmla="*/ 5164038 h 5164038"/>
              <a:gd name="connsiteX6" fmla="*/ 0 w 9191625"/>
              <a:gd name="connsiteY6" fmla="*/ 0 h 5164038"/>
              <a:gd name="connsiteX0" fmla="*/ 0 w 9155113"/>
              <a:gd name="connsiteY0" fmla="*/ 0 h 5164038"/>
              <a:gd name="connsiteX1" fmla="*/ 9155113 w 9155113"/>
              <a:gd name="connsiteY1" fmla="*/ 20538 h 5164038"/>
              <a:gd name="connsiteX2" fmla="*/ 9155113 w 9155113"/>
              <a:gd name="connsiteY2" fmla="*/ 936104 h 5164038"/>
              <a:gd name="connsiteX3" fmla="*/ 4943153 w 9155113"/>
              <a:gd name="connsiteY3" fmla="*/ 936104 h 5164038"/>
              <a:gd name="connsiteX4" fmla="*/ 3863033 w 9155113"/>
              <a:gd name="connsiteY4" fmla="*/ 5164038 h 5164038"/>
              <a:gd name="connsiteX5" fmla="*/ 11113 w 9155113"/>
              <a:gd name="connsiteY5" fmla="*/ 5164038 h 5164038"/>
              <a:gd name="connsiteX6" fmla="*/ 0 w 9155113"/>
              <a:gd name="connsiteY6" fmla="*/ 0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113" h="5164038">
                <a:moveTo>
                  <a:pt x="0" y="0"/>
                </a:moveTo>
                <a:lnTo>
                  <a:pt x="9155113" y="20538"/>
                </a:lnTo>
                <a:lnTo>
                  <a:pt x="9155113" y="936104"/>
                </a:lnTo>
                <a:lnTo>
                  <a:pt x="4943153" y="936104"/>
                </a:lnTo>
                <a:lnTo>
                  <a:pt x="3863033" y="5164038"/>
                </a:lnTo>
                <a:lnTo>
                  <a:pt x="11113" y="5164038"/>
                </a:lnTo>
                <a:cubicBezTo>
                  <a:pt x="7409" y="3442692"/>
                  <a:pt x="3704" y="1721346"/>
                  <a:pt x="0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85819"/>
            <a:ext cx="515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Преимущества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ТОСЭР «Наволоки»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807" y="1856506"/>
            <a:ext cx="3655973" cy="7104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Моногород 2 категории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Площадь – 9,5 тыс. 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807" y="3061736"/>
            <a:ext cx="3551111" cy="7104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</a:t>
            </a:r>
            <a:r>
              <a:rPr lang="en-US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greenfield</a:t>
            </a:r>
            <a:r>
              <a:rPr lang="ru-RU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brownfield</a:t>
            </a:r>
            <a:r>
              <a:rPr lang="ru-RU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807" y="4201732"/>
            <a:ext cx="3280453" cy="812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ограничений по газу, электроэнергии, водоснабжению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5807" y="5299837"/>
            <a:ext cx="3064430" cy="7539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трудовых ресурсов </a:t>
            </a:r>
          </a:p>
        </p:txBody>
      </p:sp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8E9F17C9-4DC3-4FC8-954B-3F94A711F164}"/>
              </a:ext>
            </a:extLst>
          </p:cNvPr>
          <p:cNvSpPr txBox="1">
            <a:spLocks/>
          </p:cNvSpPr>
          <p:nvPr/>
        </p:nvSpPr>
        <p:spPr>
          <a:xfrm>
            <a:off x="4502122" y="6029359"/>
            <a:ext cx="1080120" cy="43204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1B07"/>
                </a:solidFill>
                <a:effectLst/>
                <a:uLnTx/>
                <a:uFillTx/>
                <a:ea typeface="+mn-ea"/>
                <a:cs typeface="+mn-cs"/>
              </a:rPr>
              <a:t>ТОСЭР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>
                <a:solidFill>
                  <a:srgbClr val="031B07"/>
                </a:solidFill>
              </a:rPr>
              <a:t>«Наволоки»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31B0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Picture 8" descr="C:\Users\admin\Downloads\g4139.png">
            <a:extLst>
              <a:ext uri="{FF2B5EF4-FFF2-40B4-BE49-F238E27FC236}">
                <a16:creationId xmlns:a16="http://schemas.microsoft.com/office/drawing/2014/main" id="{630E8DC0-6026-4343-B5E1-E2D2A569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56" y="6078972"/>
            <a:ext cx="612000" cy="107390"/>
          </a:xfrm>
          <a:prstGeom prst="rect">
            <a:avLst/>
          </a:prstGeom>
          <a:noFill/>
        </p:spPr>
      </p:pic>
      <p:pic>
        <p:nvPicPr>
          <p:cNvPr id="17" name="Picture 8" descr="C:\Users\admin\Downloads\g4139.png">
            <a:extLst>
              <a:ext uri="{FF2B5EF4-FFF2-40B4-BE49-F238E27FC236}">
                <a16:creationId xmlns:a16="http://schemas.microsoft.com/office/drawing/2014/main" id="{ACD180A0-C4BB-4DD0-AE6C-43F75445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56" y="6433741"/>
            <a:ext cx="612000" cy="164151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0667B13-4C45-4338-B14A-7AC96CC376C5}"/>
              </a:ext>
            </a:extLst>
          </p:cNvPr>
          <p:cNvSpPr/>
          <p:nvPr/>
        </p:nvSpPr>
        <p:spPr>
          <a:xfrm>
            <a:off x="7142422" y="5824661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/>
              <a:t>Москва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FEC08-7C05-4199-A289-494E3CD50C10}"/>
              </a:ext>
            </a:extLst>
          </p:cNvPr>
          <p:cNvSpPr txBox="1"/>
          <p:nvPr/>
        </p:nvSpPr>
        <p:spPr>
          <a:xfrm>
            <a:off x="6201217" y="585201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500 км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CF7DA6-5246-4B27-9966-7C2DD3DB42BB}"/>
              </a:ext>
            </a:extLst>
          </p:cNvPr>
          <p:cNvSpPr txBox="1"/>
          <p:nvPr/>
        </p:nvSpPr>
        <p:spPr>
          <a:xfrm>
            <a:off x="7103818" y="618573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Владимир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7250DF-A0E2-43EA-BCF4-29E1760BF84A}"/>
              </a:ext>
            </a:extLst>
          </p:cNvPr>
          <p:cNvSpPr txBox="1"/>
          <p:nvPr/>
        </p:nvSpPr>
        <p:spPr>
          <a:xfrm>
            <a:off x="6219299" y="621651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200 км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26CE50-B6F3-4683-BEED-4BD985E056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25992" b="14145"/>
          <a:stretch/>
        </p:blipFill>
        <p:spPr>
          <a:xfrm>
            <a:off x="4502122" y="1857642"/>
            <a:ext cx="410223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" y="116632"/>
            <a:ext cx="8964488" cy="1236624"/>
          </a:xfrm>
        </p:spPr>
      </p:pic>
      <p:sp>
        <p:nvSpPr>
          <p:cNvPr id="6" name="TextBox 5"/>
          <p:cNvSpPr txBox="1"/>
          <p:nvPr/>
        </p:nvSpPr>
        <p:spPr>
          <a:xfrm>
            <a:off x="1109680" y="179736"/>
            <a:ext cx="6882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«ГРЕЙНРУСАГРО»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перспектива роста: создание экономической зоны портового типа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39" y="4620154"/>
            <a:ext cx="3890067" cy="19298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68327" y="1643239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- Принимает суда типа река-море грузоподъемностью до 5 тысяч тонн</a:t>
            </a:r>
          </a:p>
          <a:p>
            <a:pPr algn="ctr"/>
            <a:r>
              <a:rPr lang="ru-RU" dirty="0"/>
              <a:t>- Производит перевалку грузов с водного на железнодорожный и авто транспорт 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- Осуществляет экспортно-импортные поставки в страны Западной Европы и Скандинавские страны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32712" y="1389754"/>
            <a:ext cx="3159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ЛОГИСТИЧЕСКИЙ ЦЕНТР: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50" y="3879198"/>
            <a:ext cx="2083105" cy="6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98">
            <a:off x="5457041" y="2712940"/>
            <a:ext cx="1910565" cy="6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с двумя скругленными соседними углами 15"/>
          <p:cNvSpPr/>
          <p:nvPr/>
        </p:nvSpPr>
        <p:spPr>
          <a:xfrm rot="16200000">
            <a:off x="-650750" y="2184528"/>
            <a:ext cx="5226642" cy="3635786"/>
          </a:xfrm>
          <a:prstGeom prst="round2SameRect">
            <a:avLst>
              <a:gd name="adj1" fmla="val 9259"/>
              <a:gd name="adj2" fmla="val 6914"/>
            </a:avLst>
          </a:pr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656107" y="2881722"/>
            <a:ext cx="612928" cy="61292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0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2BD2B4-FE70-46D8-94B0-375BCB947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7"/>
          <a:stretch/>
        </p:blipFill>
        <p:spPr>
          <a:xfrm>
            <a:off x="0" y="0"/>
            <a:ext cx="9143999" cy="11247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64EA9-9BC6-43BF-9C8E-9823D02192AB}"/>
              </a:ext>
            </a:extLst>
          </p:cNvPr>
          <p:cNvSpPr txBox="1"/>
          <p:nvPr/>
        </p:nvSpPr>
        <p:spPr>
          <a:xfrm>
            <a:off x="805649" y="1580199"/>
            <a:ext cx="731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Глава Кинешемского муниципального района Ивановской области: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Катаев Александр Андреевич -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8 </a:t>
            </a:r>
            <a:r>
              <a:rPr lang="ru-RU" sz="2400" b="1" dirty="0" smtClean="0">
                <a:solidFill>
                  <a:prstClr val="black"/>
                </a:solidFill>
              </a:rPr>
              <a:t>(49331) 5-51-05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8729" y="3356992"/>
            <a:ext cx="7144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Первый заместитель Главы Администрации Кинешемского муниципального района по экономическому </a:t>
            </a:r>
            <a:r>
              <a:rPr lang="ru-RU" sz="2400" dirty="0" smtClean="0">
                <a:solidFill>
                  <a:prstClr val="black"/>
                </a:solidFill>
              </a:rPr>
              <a:t>развитию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</a:rPr>
              <a:t>Сахаров Сергей Валерьевич 8 (915) 810-80-20</a:t>
            </a:r>
          </a:p>
        </p:txBody>
      </p:sp>
    </p:spTree>
    <p:extLst>
      <p:ext uri="{BB962C8B-B14F-4D97-AF65-F5344CB8AC3E}">
        <p14:creationId xmlns:p14="http://schemas.microsoft.com/office/powerpoint/2010/main" val="254416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5027</TotalTime>
  <Words>267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TMalysh</dc:creator>
  <cp:lastModifiedBy>home</cp:lastModifiedBy>
  <cp:revision>111</cp:revision>
  <cp:lastPrinted>2021-03-26T09:38:15Z</cp:lastPrinted>
  <dcterms:created xsi:type="dcterms:W3CDTF">2017-11-17T09:18:40Z</dcterms:created>
  <dcterms:modified xsi:type="dcterms:W3CDTF">2024-02-18T19:54:27Z</dcterms:modified>
</cp:coreProperties>
</file>